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9853-4B30-49AD-ACBB-F58F56464A03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06D3-F850-4C0A-A980-35CCFC003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793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9853-4B30-49AD-ACBB-F58F56464A03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06D3-F850-4C0A-A980-35CCFC003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256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9853-4B30-49AD-ACBB-F58F56464A03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06D3-F850-4C0A-A980-35CCFC003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75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9853-4B30-49AD-ACBB-F58F56464A03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06D3-F850-4C0A-A980-35CCFC003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405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9853-4B30-49AD-ACBB-F58F56464A03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06D3-F850-4C0A-A980-35CCFC003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247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9853-4B30-49AD-ACBB-F58F56464A03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06D3-F850-4C0A-A980-35CCFC003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1394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9853-4B30-49AD-ACBB-F58F56464A03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06D3-F850-4C0A-A980-35CCFC003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9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9853-4B30-49AD-ACBB-F58F56464A03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06D3-F850-4C0A-A980-35CCFC003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253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9853-4B30-49AD-ACBB-F58F56464A03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06D3-F850-4C0A-A980-35CCFC003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116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9853-4B30-49AD-ACBB-F58F56464A03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06D3-F850-4C0A-A980-35CCFC003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6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9853-4B30-49AD-ACBB-F58F56464A03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06D3-F850-4C0A-A980-35CCFC003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54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69853-4B30-49AD-ACBB-F58F56464A03}" type="datetimeFigureOut">
              <a:rPr lang="en-IN" smtClean="0"/>
              <a:t>21-01-2021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906D3-F850-4C0A-A980-35CCFC003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47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400" b="1" dirty="0">
                <a:solidFill>
                  <a:srgbClr val="002060"/>
                </a:solidFill>
                <a:latin typeface="Rockwell" panose="02060603020205020403" pitchFamily="18" charset="0"/>
              </a:rPr>
              <a:t>TRAUMATIC BRAIN INJURY AND</a:t>
            </a:r>
            <a:br>
              <a:rPr lang="en-IN" sz="4400" b="1" dirty="0">
                <a:solidFill>
                  <a:srgbClr val="002060"/>
                </a:solidFill>
                <a:latin typeface="Rockwell" panose="02060603020205020403" pitchFamily="18" charset="0"/>
              </a:rPr>
            </a:br>
            <a:r>
              <a:rPr lang="en-IN" sz="4400" b="1" dirty="0">
                <a:solidFill>
                  <a:srgbClr val="002060"/>
                </a:solidFill>
                <a:latin typeface="Rockwell" panose="02060603020205020403" pitchFamily="18" charset="0"/>
              </a:rPr>
              <a:t>SPINAL CORD INJURY</a:t>
            </a:r>
            <a:endParaRPr lang="en-IN" sz="4400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6254" y="4928562"/>
            <a:ext cx="5945746" cy="841173"/>
          </a:xfrm>
        </p:spPr>
        <p:txBody>
          <a:bodyPr>
            <a:normAutofit lnSpcReduction="10000"/>
          </a:bodyPr>
          <a:lstStyle/>
          <a:p>
            <a:r>
              <a:rPr lang="en-IN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Arun</a:t>
            </a:r>
            <a:r>
              <a:rPr lang="en-IN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R Nair, MD(</a:t>
            </a:r>
            <a:r>
              <a:rPr lang="en-IN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Hom</a:t>
            </a:r>
            <a:r>
              <a:rPr lang="en-IN" dirty="0" smtClean="0">
                <a:solidFill>
                  <a:srgbClr val="7030A0"/>
                </a:solidFill>
                <a:latin typeface="Rockwell" panose="02060603020205020403" pitchFamily="18" charset="0"/>
              </a:rPr>
              <a:t>)</a:t>
            </a:r>
          </a:p>
          <a:p>
            <a:r>
              <a:rPr lang="en-IN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Assistant  Professor, Practice of Medicine</a:t>
            </a:r>
            <a:endParaRPr lang="en-IN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236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45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6439437"/>
            <a:ext cx="12192000" cy="41856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7273"/>
            <a:ext cx="12192000" cy="651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8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With moderate traumatic</a:t>
            </a:r>
            <a:r>
              <a:rPr lang="en-IN" sz="298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298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brain injury, patients may have an abnormal sensorium, motor and</a:t>
            </a:r>
            <a:r>
              <a:rPr lang="en-IN" sz="298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298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sensory involvement, and impaired language; the results of neurologic examination</a:t>
            </a:r>
            <a:r>
              <a:rPr lang="en-IN" sz="298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298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will be abnormal.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8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 severe traumatic brain injury, patients are comatose;</a:t>
            </a:r>
            <a:r>
              <a:rPr lang="en-IN" sz="298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298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at best, they may exhibit some eye opening and decorticate or</a:t>
            </a:r>
            <a:r>
              <a:rPr lang="en-IN" sz="298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298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decerebrate</a:t>
            </a:r>
            <a:r>
              <a:rPr lang="en-IN" sz="298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posturing to stimulation.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8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Traumatic brain injury may be accompanied</a:t>
            </a:r>
            <a:r>
              <a:rPr lang="en-IN" sz="298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298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by a transient increase in systemic arterial pressure, and some patients</a:t>
            </a:r>
            <a:r>
              <a:rPr lang="en-IN" sz="298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298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may become </a:t>
            </a:r>
            <a:r>
              <a:rPr lang="en-IN" sz="298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apneic</a:t>
            </a:r>
            <a:r>
              <a:rPr lang="en-IN" sz="298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8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Focal injuries cause neurologic deficits related to the site of impact.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8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</a:t>
            </a:r>
            <a:r>
              <a:rPr lang="en-IN" sz="298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298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orbitofrontal and anterior temporal lobes are most commonly affected.</a:t>
            </a:r>
          </a:p>
        </p:txBody>
      </p:sp>
    </p:spTree>
    <p:extLst>
      <p:ext uri="{BB962C8B-B14F-4D97-AF65-F5344CB8AC3E}">
        <p14:creationId xmlns:p14="http://schemas.microsoft.com/office/powerpoint/2010/main" val="3898875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45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6439437"/>
            <a:ext cx="12192000" cy="41856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4546"/>
            <a:ext cx="1219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Extreme vigilance is needed to recognize the development of delayed hematomas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and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edema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, which can be manifested days later</a:t>
            </a:r>
            <a:r>
              <a:rPr lang="en-IN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  <a:endParaRPr lang="en-IN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3059778"/>
            <a:ext cx="12192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There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are three main spinal cord syndromes: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Brown-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Séquard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Central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cord,</a:t>
            </a:r>
          </a:p>
          <a:p>
            <a:pPr algn="just"/>
            <a:r>
              <a:rPr lang="en-IN" sz="3000" dirty="0" smtClean="0">
                <a:latin typeface="Rockwell" panose="02060603020205020403" pitchFamily="18" charset="0"/>
              </a:rPr>
              <a:t>	and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Anterior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cord syndromes.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2738906" y="170926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Traumatic Spinal Cord Injury</a:t>
            </a:r>
          </a:p>
          <a:p>
            <a:pPr lvl="0" algn="ctr"/>
            <a:r>
              <a:rPr lang="en-IN" sz="3000" b="1" i="1" dirty="0">
                <a:solidFill>
                  <a:srgbClr val="7030A0"/>
                </a:solidFill>
                <a:latin typeface="Rockwell" panose="02060603020205020403" pitchFamily="18" charset="0"/>
              </a:rPr>
              <a:t>Spinal Cord Syndromes</a:t>
            </a:r>
          </a:p>
        </p:txBody>
      </p:sp>
    </p:spTree>
    <p:extLst>
      <p:ext uri="{BB962C8B-B14F-4D97-AF65-F5344CB8AC3E}">
        <p14:creationId xmlns:p14="http://schemas.microsoft.com/office/powerpoint/2010/main" val="2273654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45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6439437"/>
            <a:ext cx="12192000" cy="41856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4546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In Brown-</a:t>
            </a:r>
            <a:r>
              <a:rPr lang="en-IN" sz="3000" b="1" dirty="0" err="1">
                <a:solidFill>
                  <a:srgbClr val="7030A0"/>
                </a:solidFill>
                <a:latin typeface="Rockwell" panose="02060603020205020403" pitchFamily="18" charset="0"/>
              </a:rPr>
              <a:t>Séquard</a:t>
            </a:r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 syndrome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the deficits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are referable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to a lesion of a lateral half of the cord; findings consist of loss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of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ipsilateral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motor, touch, proprioception, and vibration sensation, as well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as contralateral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loss of pain and temperature sensation.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algn="just"/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1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Central </a:t>
            </a:r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cord </a:t>
            </a:r>
            <a:r>
              <a:rPr lang="en-IN" sz="3000" b="1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syndrome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manifested as bilateral loss of motor function involving the upper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extremities but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sparing the lower extremities and is sometimes referred to as “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man in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 barrel syndrome.”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Proximal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weakness is greater than distal weakness.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Pain and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temperature sensation is reduced, whereas proprioception and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vibration are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usually spared. </a:t>
            </a:r>
          </a:p>
        </p:txBody>
      </p:sp>
    </p:spTree>
    <p:extLst>
      <p:ext uri="{BB962C8B-B14F-4D97-AF65-F5344CB8AC3E}">
        <p14:creationId xmlns:p14="http://schemas.microsoft.com/office/powerpoint/2010/main" val="3571496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45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6439437"/>
            <a:ext cx="12192000" cy="41856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4546"/>
            <a:ext cx="12192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Anterior cord syndrome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is manifested by deficits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referable to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bilateral anterior and lateral spinal cord columns or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funiculi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There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loss of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touch, pain, and temperature sensation and motor function below the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level of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lesion, but the posterior column functions of proprioception and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vibratory sensation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remain intact.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709749"/>
            <a:ext cx="12192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Spinal Shock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After acute traumatic spinal cord injury, patients may suffer from spinal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shock or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temporary loss of spinal reflexes below the level of injury, including loss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of muscle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stretch reflexes, the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bulbocavernosus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reflex, and the anal wink.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 high cervical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injuries, the lower reflexes (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bulbocavernosus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and anal wink) may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be preserved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25635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45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6439437"/>
            <a:ext cx="12192000" cy="41856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4547"/>
            <a:ext cx="12192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Some patients demonstrate the Schiff-Sherrington phenomenon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,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 which reflexes are affected above the level of injury.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Patients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with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spinal shock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also may lose autonomic reflexes, thereby leading to neurogenic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hypotension, ileus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and urinary retention.</a:t>
            </a:r>
          </a:p>
        </p:txBody>
      </p:sp>
    </p:spTree>
    <p:extLst>
      <p:ext uri="{BB962C8B-B14F-4D97-AF65-F5344CB8AC3E}">
        <p14:creationId xmlns:p14="http://schemas.microsoft.com/office/powerpoint/2010/main" val="1494811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45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6439437"/>
            <a:ext cx="12192000" cy="41856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946159"/>
              </p:ext>
            </p:extLst>
          </p:nvPr>
        </p:nvGraphicFramePr>
        <p:xfrm>
          <a:off x="79513" y="929674"/>
          <a:ext cx="12032974" cy="5327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8226"/>
                <a:gridCol w="2544418"/>
                <a:gridCol w="4651513"/>
                <a:gridCol w="3458817"/>
              </a:tblGrid>
              <a:tr h="924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 smtClean="0">
                          <a:effectLst/>
                          <a:latin typeface="Rockwell" panose="02060603020205020403" pitchFamily="18" charset="0"/>
                        </a:rPr>
                        <a:t>Grade </a:t>
                      </a:r>
                      <a:endParaRPr lang="en-IN" sz="3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Injury Type</a:t>
                      </a:r>
                      <a:endParaRPr lang="en-IN" sz="3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Definition</a:t>
                      </a:r>
                      <a:endParaRPr lang="en-IN" sz="3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Likelihood Of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Recovery*</a:t>
                      </a:r>
                      <a:endParaRPr lang="en-IN" sz="3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5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>
                          <a:effectLst/>
                          <a:latin typeface="Rockwell" panose="02060603020205020403" pitchFamily="18" charset="0"/>
                        </a:rPr>
                        <a:t>A</a:t>
                      </a:r>
                      <a:endParaRPr lang="en-IN" sz="30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>
                          <a:effectLst/>
                          <a:latin typeface="Rockwell" panose="02060603020205020403" pitchFamily="18" charset="0"/>
                        </a:rPr>
                        <a:t>Complete </a:t>
                      </a:r>
                      <a:endParaRPr lang="en-IN" sz="30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No motor or sensory </a:t>
                      </a:r>
                      <a:r>
                        <a:rPr lang="en-IN" sz="3000" dirty="0" smtClean="0">
                          <a:effectLst/>
                          <a:latin typeface="Rockwell" panose="02060603020205020403" pitchFamily="18" charset="0"/>
                        </a:rPr>
                        <a:t>function</a:t>
                      </a:r>
                      <a:r>
                        <a:rPr lang="en-IN" sz="3000" baseline="0" dirty="0" smtClean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IN" sz="3000" dirty="0" smtClean="0">
                          <a:effectLst/>
                          <a:latin typeface="Rockwell" panose="02060603020205020403" pitchFamily="18" charset="0"/>
                        </a:rPr>
                        <a:t>below </a:t>
                      </a: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the lesion</a:t>
                      </a:r>
                      <a:endParaRPr lang="en-IN" sz="3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15.5% (cervical) </a:t>
                      </a:r>
                      <a:r>
                        <a:rPr lang="en-IN" sz="3000" dirty="0" smtClean="0">
                          <a:effectLst/>
                          <a:latin typeface="Rockwell" panose="02060603020205020403" pitchFamily="18" charset="0"/>
                        </a:rPr>
                        <a:t>&amp;</a:t>
                      </a:r>
                      <a:endParaRPr lang="en-IN" sz="30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7% (thoracic)</a:t>
                      </a:r>
                      <a:endParaRPr lang="en-IN" sz="3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4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>
                          <a:effectLst/>
                          <a:latin typeface="Rockwell" panose="02060603020205020403" pitchFamily="18" charset="0"/>
                        </a:rPr>
                        <a:t>B</a:t>
                      </a:r>
                      <a:endParaRPr lang="en-IN" sz="30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>
                          <a:effectLst/>
                          <a:latin typeface="Rockwell" panose="02060603020205020403" pitchFamily="18" charset="0"/>
                        </a:rPr>
                        <a:t>Incomplete </a:t>
                      </a:r>
                      <a:endParaRPr lang="en-IN" sz="30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Sensory but no motor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function</a:t>
                      </a:r>
                      <a:endParaRPr lang="en-IN" sz="3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47%</a:t>
                      </a:r>
                      <a:endParaRPr lang="en-IN" sz="3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0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>
                          <a:effectLst/>
                          <a:latin typeface="Rockwell" panose="02060603020205020403" pitchFamily="18" charset="0"/>
                        </a:rPr>
                        <a:t>C</a:t>
                      </a:r>
                      <a:endParaRPr lang="en-IN" sz="30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>
                          <a:effectLst/>
                          <a:latin typeface="Rockwell" panose="02060603020205020403" pitchFamily="18" charset="0"/>
                        </a:rPr>
                        <a:t>Incomplete </a:t>
                      </a:r>
                      <a:endParaRPr lang="en-IN" sz="30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Some motor strength (&lt;3)</a:t>
                      </a:r>
                      <a:endParaRPr lang="en-IN" sz="3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84%</a:t>
                      </a:r>
                      <a:endParaRPr lang="en-IN" sz="3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2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>
                          <a:effectLst/>
                          <a:latin typeface="Rockwell" panose="02060603020205020403" pitchFamily="18" charset="0"/>
                        </a:rPr>
                        <a:t>D</a:t>
                      </a:r>
                      <a:endParaRPr lang="en-IN" sz="30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>
                          <a:effectLst/>
                          <a:latin typeface="Rockwell" panose="02060603020205020403" pitchFamily="18" charset="0"/>
                        </a:rPr>
                        <a:t>Incomplete </a:t>
                      </a:r>
                      <a:endParaRPr lang="en-IN" sz="30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Motor strength &gt; 3</a:t>
                      </a:r>
                      <a:endParaRPr lang="en-IN" sz="3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84%</a:t>
                      </a:r>
                      <a:endParaRPr lang="en-IN" sz="3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86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E</a:t>
                      </a:r>
                      <a:endParaRPr lang="en-IN" sz="3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None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Sensory and motor </a:t>
                      </a:r>
                      <a:r>
                        <a:rPr lang="en-IN" sz="3000" dirty="0" smtClean="0">
                          <a:effectLst/>
                          <a:latin typeface="Rockwell" panose="02060603020205020403" pitchFamily="18" charset="0"/>
                        </a:rPr>
                        <a:t>function</a:t>
                      </a:r>
                      <a:r>
                        <a:rPr lang="en-IN" sz="3000" baseline="0" dirty="0" smtClean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IN" sz="3000" dirty="0" smtClean="0">
                          <a:effectLst/>
                          <a:latin typeface="Rockwell" panose="02060603020205020403" pitchFamily="18" charset="0"/>
                        </a:rPr>
                        <a:t>normal</a:t>
                      </a:r>
                      <a:endParaRPr lang="en-IN" sz="3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3000" dirty="0">
                          <a:effectLst/>
                          <a:latin typeface="Rockwell" panose="02060603020205020403" pitchFamily="18" charset="0"/>
                        </a:rPr>
                        <a:t>100%</a:t>
                      </a:r>
                      <a:endParaRPr lang="en-IN" sz="3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54546"/>
            <a:ext cx="12192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Rockwell" panose="02060603020205020403" pitchFamily="18" charset="0"/>
                <a:ea typeface="MyriadPro-Regular"/>
                <a:cs typeface="MyriadPro-Regular"/>
              </a:rPr>
              <a:t>American Spinal Injury Association Impairment Scale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5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45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6439437"/>
            <a:ext cx="12192000" cy="41856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11668"/>
            <a:ext cx="1219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EPIDEMIOLOGY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Traumatic brain injury and traumatic spinal cord injury are common preventable</a:t>
            </a:r>
            <a:r>
              <a:rPr lang="en-IN" sz="3000" b="0" i="0" u="none" strike="noStrike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diseases.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Concussions and milder brain injuries occur in many millions of individuals each year.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Moderate to severe traumatic brain injury results directly in deaths.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Even relatively minor injury can lead to major disability.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If untreated, many patients with mild to moderate traumatic brain injury continue to have residual symptoms months later, and many are unable to return.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45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6439437"/>
            <a:ext cx="12192000" cy="41856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4546"/>
            <a:ext cx="1219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PATHOBIOLOGY</a:t>
            </a:r>
          </a:p>
          <a:p>
            <a:pPr algn="just"/>
            <a:endParaRPr lang="en-IN" sz="3000" b="0" i="0" u="none" strike="noStrike" baseline="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Traumatic injury to the central nervous system has 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two phases.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</a:p>
          <a:p>
            <a:pPr algn="just"/>
            <a:endParaRPr lang="en-IN" sz="3000" b="0" i="0" u="none" strike="noStrike" baseline="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The first is</a:t>
            </a:r>
            <a:r>
              <a:rPr lang="en-IN" sz="3000" b="0" i="0" u="none" strike="noStrike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neuronal injury and occurs as a direct result of the initiating traumatic event.</a:t>
            </a:r>
          </a:p>
          <a:p>
            <a:pPr algn="just"/>
            <a:endParaRPr lang="en-IN" sz="3000" b="0" i="0" u="none" strike="noStrike" baseline="0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The second or late phase, caused by multiple </a:t>
            </a:r>
            <a:r>
              <a:rPr lang="en-IN" sz="3000" b="0" i="0" u="none" strike="noStrike" baseline="0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neuropathologic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processes, can</a:t>
            </a:r>
            <a:r>
              <a:rPr lang="en-IN" sz="3000" b="0" i="0" u="none" strike="noStrike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continue for days to weeks after the initial injury.</a:t>
            </a:r>
            <a:endParaRPr lang="en-IN" sz="3000" dirty="0">
              <a:solidFill>
                <a:srgbClr val="00B05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59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45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6439437"/>
            <a:ext cx="12192000" cy="41856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3077"/>
            <a:ext cx="1219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Primary Injury Phase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primary injury phase is immediate, and its damage, which can cause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death almost instantaneously, is often complete by the time medical care can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be instituted.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 closed compartment injury to the head or spine, the direct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impact of neuronal tissue against the bony vault and shearing of neurovascular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structures result in brain damage.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Because brain neuronal structures reside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 a fluid-filled compartment, these structures can lag behind the bony structure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as it moves during sudden stopping of the body in motion.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Thus, the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structures will strike both anteriorly and posteriorly against the inner bony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table, and a coup-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contrecoup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lesion will result.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28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45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6439437"/>
            <a:ext cx="12192000" cy="41856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4546"/>
            <a:ext cx="1219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If a rotational component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is present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the structures will torque, twist, and shear, thereby causing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diffuse axonal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injury.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Motor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vehicle accidents are particularly injurious because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of the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sudden deceleration.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penetrating lesions, the moving projectile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tears neural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vascular, and support structures as it traverses through the brain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or spinal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cord.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projectile moving at high velocity (e.g., bullet) creates a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vacuum that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can cause tissue cavitation in its wake.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temporary cavity, which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will ultimately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collapse, may be many-fold larger than that of the projectile itself.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transient expansion of surrounding tissue can cause substantial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irreversible damage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599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45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6439437"/>
            <a:ext cx="12192000" cy="41856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4547"/>
            <a:ext cx="1219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Secondary Injury Phase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delayed secondary phase of injury, which begins immediately after the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primary phase and can continue for a prolonged period, involves both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neurons and glia.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Most neurologic injury may be related to this secondary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injury, when “neuron suicide” is caused by processes such as hypoxia, ischemia,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inflammation, and the effects of free radicals, excitatory amino acids,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and certain ions (e.g., calcium).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injured brain is more susceptible to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hypoxic-ischemic states. The most commonly affected areas are the hippocampus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and “watershed” areas.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It has been hypothesized that much of the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delayed neurologic compromise can be attributed to delayed ischemia.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7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45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6439437"/>
            <a:ext cx="12192000" cy="41856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11668"/>
            <a:ext cx="1219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Diffuse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microvascular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damage is due to early loss of cerebral vascular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autoregulation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and loss of integrity of the blood-brain barrier, with resulting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endothelial changes such as the formation of intraluminal microvilli.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Although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clinical significance of this injury is uncertain, it may play a role in the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development of cerebral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edema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Diffuse axonal injury, which consists of shearing of axons in cerebral white matter, causes neurologic deficits such as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nonfocal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encephalopathy.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consequences of this type of injury can be delayed for up to 12 hours after the initial trauma.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662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45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6439437"/>
            <a:ext cx="12192000" cy="41856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77284"/>
            <a:ext cx="12192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Following a single concussion, these same processes probably occur but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not to the degree that they cause detectable permanent damage.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If multiple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concussions are sustained during a patient’s lifetime, however, chronic traumatic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encephalopathy may develop and result in dementia and other neurodegenerative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disorders.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One potential mechanism is an accumulation of tau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proteins.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20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45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0" y="6439437"/>
            <a:ext cx="12192000" cy="41856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60838"/>
            <a:ext cx="62033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Traumatic Brain Injury</a:t>
            </a:r>
            <a:endParaRPr lang="en-IN" sz="32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55323" y="103030"/>
            <a:ext cx="53051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CLINICAL MANIFESTATIONS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145613"/>
            <a:ext cx="1219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signs and symptoms of traumatic brain injury vary with its severity.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Patients suffering from mild traumatic brain injury, oftentimes called a </a:t>
            </a:r>
            <a:r>
              <a:rPr lang="en-IN" sz="3000" b="0" i="1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mild</a:t>
            </a:r>
            <a:r>
              <a:rPr lang="en-IN" sz="3000" b="0" i="1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1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concussion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, often experience transient loss of consciousness, headache, difficulty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concentrating, anxiety, and disrupted sleep.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Chronic traumatic encephalopathy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can present with alterations in mood and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behavior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or with cognitive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impairment.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clinical examination is typically normal, but detailed neuropsychological testing may reveal mild cognitive abnormalities.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770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1205</Words>
  <Application>Microsoft Office PowerPoint</Application>
  <PresentationFormat>Widescreen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MyriadPro-Regular</vt:lpstr>
      <vt:lpstr>Rockwell</vt:lpstr>
      <vt:lpstr>Times New Roman</vt:lpstr>
      <vt:lpstr>Wingdings</vt:lpstr>
      <vt:lpstr>Office Theme</vt:lpstr>
      <vt:lpstr>TRAUMATIC BRAIN INJURY AND SPINAL CORD INJURY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TRAUMATIC BRAIN INJURY AND SPINAL CORD INJURY</dc:title>
  <dc:creator>Microsoft account</dc:creator>
  <cp:lastModifiedBy>User</cp:lastModifiedBy>
  <cp:revision>10</cp:revision>
  <dcterms:created xsi:type="dcterms:W3CDTF">2020-08-07T03:20:43Z</dcterms:created>
  <dcterms:modified xsi:type="dcterms:W3CDTF">2021-01-21T06:40:46Z</dcterms:modified>
</cp:coreProperties>
</file>